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6" r:id="rId12"/>
    <p:sldId id="269" r:id="rId13"/>
    <p:sldId id="286" r:id="rId14"/>
    <p:sldId id="273" r:id="rId15"/>
    <p:sldId id="285" r:id="rId16"/>
    <p:sldId id="262" r:id="rId17"/>
    <p:sldId id="267" r:id="rId18"/>
    <p:sldId id="263" r:id="rId19"/>
    <p:sldId id="271" r:id="rId20"/>
    <p:sldId id="290" r:id="rId21"/>
    <p:sldId id="272" r:id="rId22"/>
    <p:sldId id="275" r:id="rId23"/>
    <p:sldId id="276" r:id="rId24"/>
    <p:sldId id="279" r:id="rId25"/>
    <p:sldId id="281" r:id="rId26"/>
    <p:sldId id="301" r:id="rId27"/>
    <p:sldId id="287" r:id="rId28"/>
    <p:sldId id="299" r:id="rId29"/>
    <p:sldId id="296" r:id="rId30"/>
    <p:sldId id="295" r:id="rId31"/>
    <p:sldId id="274" r:id="rId32"/>
    <p:sldId id="291" r:id="rId33"/>
    <p:sldId id="292" r:id="rId34"/>
    <p:sldId id="300" r:id="rId35"/>
    <p:sldId id="303" r:id="rId36"/>
    <p:sldId id="293" r:id="rId37"/>
    <p:sldId id="268" r:id="rId38"/>
    <p:sldId id="282" r:id="rId39"/>
    <p:sldId id="288" r:id="rId40"/>
    <p:sldId id="28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03" d="100"/>
          <a:sy n="103" d="100"/>
        </p:scale>
        <p:origin x="198" y="27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2.png"/><Relationship Id="rId21" Type="http://schemas.openxmlformats.org/officeDocument/2006/relationships/image" Target="../media/image88.png"/><Relationship Id="rId7" Type="http://schemas.openxmlformats.org/officeDocument/2006/relationships/image" Target="../media/image76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50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11" Type="http://schemas.openxmlformats.org/officeDocument/2006/relationships/image" Target="../media/image78.png"/><Relationship Id="rId5" Type="http://schemas.openxmlformats.org/officeDocument/2006/relationships/image" Target="../media/image74.png"/><Relationship Id="rId15" Type="http://schemas.openxmlformats.org/officeDocument/2006/relationships/image" Target="../media/image82.png"/><Relationship Id="rId10" Type="http://schemas.openxmlformats.org/officeDocument/2006/relationships/image" Target="../media/image70.png"/><Relationship Id="rId19" Type="http://schemas.openxmlformats.org/officeDocument/2006/relationships/image" Target="../media/image86.png"/><Relationship Id="rId4" Type="http://schemas.openxmlformats.org/officeDocument/2006/relationships/image" Target="../media/image73.png"/><Relationship Id="rId9" Type="http://schemas.openxmlformats.org/officeDocument/2006/relationships/image" Target="../media/image71.png"/><Relationship Id="rId14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90.gif"/><Relationship Id="rId7" Type="http://schemas.openxmlformats.org/officeDocument/2006/relationships/image" Target="../media/image70.png"/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0" Type="http://schemas.openxmlformats.org/officeDocument/2006/relationships/image" Target="../media/image80.png"/><Relationship Id="rId4" Type="http://schemas.openxmlformats.org/officeDocument/2006/relationships/image" Target="../media/image91.png"/><Relationship Id="rId9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97.png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slide" Target="slide40.xml"/><Relationship Id="rId3" Type="http://schemas.openxmlformats.org/officeDocument/2006/relationships/slide" Target="slide26.xml"/><Relationship Id="rId7" Type="http://schemas.openxmlformats.org/officeDocument/2006/relationships/slide" Target="slide32.xml"/><Relationship Id="rId12" Type="http://schemas.openxmlformats.org/officeDocument/2006/relationships/slide" Target="slide39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1.xml"/><Relationship Id="rId5" Type="http://schemas.openxmlformats.org/officeDocument/2006/relationships/slide" Target="slide27.xml"/><Relationship Id="rId15" Type="http://schemas.openxmlformats.org/officeDocument/2006/relationships/image" Target="../media/image1050.png"/><Relationship Id="rId10" Type="http://schemas.openxmlformats.org/officeDocument/2006/relationships/slide" Target="slide36.xml"/><Relationship Id="rId4" Type="http://schemas.openxmlformats.org/officeDocument/2006/relationships/slide" Target="slide28.xml"/><Relationship Id="rId9" Type="http://schemas.openxmlformats.org/officeDocument/2006/relationships/slide" Target="slide35.xml"/><Relationship Id="rId14" Type="http://schemas.openxmlformats.org/officeDocument/2006/relationships/slide" Target="slide3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7.png"/><Relationship Id="rId7" Type="http://schemas.openxmlformats.org/officeDocument/2006/relationships/image" Target="../media/image1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31.png"/><Relationship Id="rId7" Type="http://schemas.openxmlformats.org/officeDocument/2006/relationships/image" Target="../media/image5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7" Type="http://schemas.openxmlformats.org/officeDocument/2006/relationships/image" Target="../media/image13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134.png"/><Relationship Id="rId10" Type="http://schemas.openxmlformats.org/officeDocument/2006/relationships/image" Target="../media/image57.png"/><Relationship Id="rId4" Type="http://schemas.openxmlformats.org/officeDocument/2006/relationships/image" Target="../media/image260.png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670.png"/><Relationship Id="rId7" Type="http://schemas.openxmlformats.org/officeDocument/2006/relationships/image" Target="../media/image70.png"/><Relationship Id="rId12" Type="http://schemas.openxmlformats.org/officeDocument/2006/relationships/image" Target="../media/image82.png"/><Relationship Id="rId2" Type="http://schemas.openxmlformats.org/officeDocument/2006/relationships/image" Target="../media/image175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0" Type="http://schemas.openxmlformats.org/officeDocument/2006/relationships/image" Target="../media/image80.png"/><Relationship Id="rId4" Type="http://schemas.openxmlformats.org/officeDocument/2006/relationships/image" Target="../media/image176.png"/><Relationship Id="rId9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emf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3" Type="http://schemas.openxmlformats.org/officeDocument/2006/relationships/image" Target="../media/image49.png"/><Relationship Id="rId7" Type="http://schemas.openxmlformats.org/officeDocument/2006/relationships/image" Target="../media/image48.png"/><Relationship Id="rId12" Type="http://schemas.openxmlformats.org/officeDocument/2006/relationships/image" Target="../media/image50.png"/><Relationship Id="rId17" Type="http://schemas.openxmlformats.org/officeDocument/2006/relationships/image" Target="../media/image53.png"/><Relationship Id="rId2" Type="http://schemas.openxmlformats.org/officeDocument/2006/relationships/image" Target="../media/image44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23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image" Target="../media/image22.png"/><Relationship Id="rId4" Type="http://schemas.openxmlformats.org/officeDocument/2006/relationships/image" Target="../media/image45.png"/><Relationship Id="rId9" Type="http://schemas.openxmlformats.org/officeDocument/2006/relationships/image" Target="../media/image20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  <a:blipFill>
                <a:blip r:embed="rId2"/>
                <a:stretch>
                  <a:fillRect l="-1510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4377" y="5474942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00" y="5474942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47" y="5885053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990" y="6527931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527333" y="3175213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1588" y="96965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57995" y="3112644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1566800" y="2111114"/>
            <a:ext cx="8508040" cy="3280008"/>
            <a:chOff x="1566800" y="2111114"/>
            <a:chExt cx="850804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362588" y="2496197"/>
              <a:ext cx="4567263" cy="231534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found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2062370" y="5077012"/>
              <a:ext cx="28651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(Duan and Wang, </a:t>
              </a:r>
              <a:r>
                <a:rPr lang="en-US" sz="1200" i="1" dirty="0">
                  <a:latin typeface="Lucida grande" panose="020B0502040204020203"/>
                </a:rPr>
                <a:t>JCP, 2020)</a:t>
              </a:r>
              <a:endParaRPr lang="en-US" sz="1200" dirty="0">
                <a:latin typeface="Lucida grande" panose="020B0502040204020203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and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388943" y="237909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06233" y="3429000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06232" y="4480404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insensitive to charge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524210" y="3240118"/>
            <a:ext cx="6461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3002610" y="1713197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98E5AC-AD3E-C19F-5F09-26102F5FEA43}"/>
              </a:ext>
            </a:extLst>
          </p:cNvPr>
          <p:cNvSpPr/>
          <p:nvPr/>
        </p:nvSpPr>
        <p:spPr>
          <a:xfrm>
            <a:off x="4248170" y="5814790"/>
            <a:ext cx="422685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Criteria of </a:t>
            </a:r>
            <a:r>
              <a:rPr lang="en-US" dirty="0" err="1"/>
              <a:t>phi_p</a:t>
            </a:r>
            <a:r>
              <a:rPr lang="en-US" dirty="0"/>
              <a:t> = 0.5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58477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184" y="2830491"/>
            <a:ext cx="1136263" cy="4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59E5CA8-F17A-74CE-7A91-A2F2CC50944E}"/>
              </a:ext>
            </a:extLst>
          </p:cNvPr>
          <p:cNvSpPr/>
          <p:nvPr/>
        </p:nvSpPr>
        <p:spPr>
          <a:xfrm>
            <a:off x="5840792" y="4627998"/>
            <a:ext cx="3927566" cy="663687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chemeClr val="bg1">
                <a:lumMod val="95000"/>
              </a:schemeClr>
            </a:solidFill>
          </a:ln>
          <a:scene3d>
            <a:camera prst="orthographicFront">
              <a:rot lat="600000" lon="1499974" rev="0"/>
            </a:camera>
            <a:lightRig rig="threePt" dir="t">
              <a:rot lat="0" lon="0" rev="12000000"/>
            </a:lightRig>
          </a:scene3d>
          <a:sp3d extrusionH="3810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Substrate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687676" y="1660919"/>
            <a:ext cx="6520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92943" y="2790291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45FFACA4-21EB-6F3B-12F7-32FA0F314C2C}"/>
              </a:ext>
            </a:extLst>
          </p:cNvPr>
          <p:cNvSpPr/>
          <p:nvPr/>
        </p:nvSpPr>
        <p:spPr>
          <a:xfrm>
            <a:off x="5840792" y="4318500"/>
            <a:ext cx="3927565" cy="28541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  <a:scene3d>
            <a:camera prst="orthographicFront">
              <a:rot lat="600000" lon="1499974" rev="0"/>
            </a:camera>
            <a:lightRig rig="threePt" dir="t">
              <a:rot lat="0" lon="0" rev="1800000"/>
            </a:lightRig>
          </a:scene3d>
          <a:sp3d extrusionH="3810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Sample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B5D5116-9A24-BAB9-C506-0739BAF347D7}"/>
              </a:ext>
            </a:extLst>
          </p:cNvPr>
          <p:cNvCxnSpPr>
            <a:cxnSpLocks/>
          </p:cNvCxnSpPr>
          <p:nvPr/>
        </p:nvCxnSpPr>
        <p:spPr>
          <a:xfrm>
            <a:off x="7392955" y="2961751"/>
            <a:ext cx="1152012" cy="10249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2DF61B8-69A3-3125-83B1-7D0A45436F83}"/>
              </a:ext>
            </a:extLst>
          </p:cNvPr>
          <p:cNvCxnSpPr>
            <a:cxnSpLocks/>
          </p:cNvCxnSpPr>
          <p:nvPr/>
        </p:nvCxnSpPr>
        <p:spPr>
          <a:xfrm flipV="1">
            <a:off x="8544967" y="3131282"/>
            <a:ext cx="1656821" cy="855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639D048-5F25-C4AB-350F-DAE204DF0778}"/>
              </a:ext>
            </a:extLst>
          </p:cNvPr>
          <p:cNvSpPr txBox="1"/>
          <p:nvPr/>
        </p:nvSpPr>
        <p:spPr>
          <a:xfrm>
            <a:off x="6443816" y="2611870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Emitted radiation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CED87D0-68A4-EF50-2618-B02E4751409B}"/>
              </a:ext>
            </a:extLst>
          </p:cNvPr>
          <p:cNvSpPr txBox="1"/>
          <p:nvPr/>
        </p:nvSpPr>
        <p:spPr>
          <a:xfrm>
            <a:off x="9291232" y="2792728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Measured radiation</a:t>
            </a:r>
          </a:p>
        </p:txBody>
      </p: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0085" y="3006044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29670" y="4819321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6" y="1606033"/>
            <a:ext cx="851496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Reflectivity Spectra for Multi-peak conformations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Method of Coarse-graining Protein Charge Distribution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 of the charge distribution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995F9-BDD5-E0FF-0E6C-133D17324D2A}"/>
              </a:ext>
            </a:extLst>
          </p:cNvPr>
          <p:cNvSpPr/>
          <p:nvPr/>
        </p:nvSpPr>
        <p:spPr>
          <a:xfrm>
            <a:off x="10264589" y="4105738"/>
            <a:ext cx="1645024" cy="839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with previous</a:t>
            </a:r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147329" y="6290653"/>
            <a:ext cx="1036598" cy="47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381523" y="6261506"/>
            <a:ext cx="2214649" cy="423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80705" y="2105476"/>
            <a:ext cx="32864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form to locally balance competing interactions.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These conformations are exclusive to polyelectrolyte brushes.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30504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986582" y="5022058"/>
            <a:ext cx="32054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caused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4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986582" y="2463360"/>
            <a:ext cx="32662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should serve to validate our results experimentally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521220" y="179181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7415166" y="1747415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6096000" y="2969757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6368169" y="4762417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050621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7262" y="4216748"/>
            <a:ext cx="354197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anose="020B0502040204020203"/>
              </a:rPr>
              <a:t>Major assumptions lead to inaccuracies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anose="020B0502040204020203"/>
              </a:rPr>
              <a:t>None can capture effects from multivalent 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133" y="285816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133" y="1665240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192" y="2028873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397343" y="1600378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13463" y="2193763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13463" y="3036012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7038386" y="1093671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0" y="3632501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8FEA1-AD38-427B-D754-FCD93396D13D}"/>
              </a:ext>
            </a:extLst>
          </p:cNvPr>
          <p:cNvSpPr/>
          <p:nvPr/>
        </p:nvSpPr>
        <p:spPr>
          <a:xfrm>
            <a:off x="7038386" y="4131271"/>
            <a:ext cx="4898791" cy="22131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182880" rtlCol="0" anchor="t"/>
          <a:lstStyle/>
          <a:p>
            <a:pPr>
              <a:spcAft>
                <a:spcPts val="1200"/>
              </a:spcAft>
            </a:pPr>
            <a:r>
              <a:rPr lang="en-US" sz="1600" b="1" dirty="0">
                <a:solidFill>
                  <a:schemeClr val="tx1"/>
                </a:solidFill>
              </a:rPr>
              <a:t>Our goal:</a:t>
            </a:r>
            <a:r>
              <a:rPr lang="en-US" sz="1600" dirty="0">
                <a:solidFill>
                  <a:schemeClr val="tx1"/>
                </a:solidFill>
              </a:rPr>
              <a:t> derive a theory that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Captures coupled response of elastic polymer to changing environment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Is amenable to additional effects/interactions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Uses minimal approximations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3883697" y="4212763"/>
            <a:ext cx="2858554" cy="2508712"/>
            <a:chOff x="3413083" y="4381235"/>
            <a:chExt cx="2858554" cy="25087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413083" y="4381235"/>
              <a:ext cx="2858554" cy="221312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3905492" y="6628337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257800" y="5937068"/>
              <a:ext cx="8963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000" b="1" dirty="0">
                  <a:latin typeface="Lucida grande" panose="020B0502040204020203"/>
                </a:rPr>
                <a:t>6 mM Na</a:t>
              </a:r>
              <a:r>
                <a:rPr lang="en-US" sz="1000" b="1" baseline="30000" dirty="0">
                  <a:latin typeface="Lucida grande" panose="020B0502040204020203"/>
                </a:rPr>
                <a:t>+</a:t>
              </a:r>
              <a:endParaRPr lang="en-US" sz="10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494880" y="5679961"/>
              <a:ext cx="116440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000" b="1" dirty="0">
                  <a:latin typeface="Lucida grande" panose="020B0502040204020203"/>
                </a:rPr>
                <a:t>0.01 mM Ca</a:t>
              </a:r>
              <a:r>
                <a:rPr lang="en-US" sz="1000" b="1" baseline="30000" dirty="0">
                  <a:latin typeface="Lucida grande" panose="020B0502040204020203"/>
                </a:rPr>
                <a:t>2+</a:t>
              </a:r>
              <a:endParaRPr lang="en-US" sz="10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4813780" y="5085057"/>
              <a:ext cx="101547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000" b="1" dirty="0">
                  <a:latin typeface="Lucida grande" panose="020B0502040204020203"/>
                </a:rPr>
                <a:t>0.1 mM Ca</a:t>
              </a:r>
              <a:r>
                <a:rPr lang="en-US" sz="1000" b="1" baseline="30000" dirty="0">
                  <a:latin typeface="Lucida grande" panose="020B0502040204020203"/>
                </a:rPr>
                <a:t>2+</a:t>
              </a:r>
              <a:endParaRPr lang="en-US" sz="10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248060" y="4778934"/>
              <a:ext cx="8963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000" b="1" dirty="0">
                  <a:latin typeface="Lucida grande" panose="020B0502040204020203"/>
                </a:rPr>
                <a:t>1 mM Ca</a:t>
              </a:r>
              <a:r>
                <a:rPr lang="en-US" sz="1000" b="1" baseline="30000" dirty="0">
                  <a:latin typeface="Lucida grande" panose="020B0502040204020203"/>
                </a:rPr>
                <a:t>2+</a:t>
              </a:r>
              <a:endParaRPr lang="en-US" sz="10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077084" y="4425811"/>
              <a:ext cx="8963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000" b="1" dirty="0">
                  <a:latin typeface="Lucida grande" panose="020B0502040204020203"/>
                </a:rPr>
                <a:t>1 mM Ba</a:t>
              </a:r>
              <a:r>
                <a:rPr lang="en-US" sz="1000" b="1" baseline="30000" dirty="0">
                  <a:latin typeface="Lucida grande" panose="020B0502040204020203"/>
                </a:rPr>
                <a:t>2+</a:t>
              </a:r>
              <a:endParaRPr lang="en-US" sz="1000" b="1" dirty="0">
                <a:latin typeface="Lucida grande" panose="020B0502040204020203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BEED4-2362-7470-0FD8-48A177323F3B}"/>
              </a:ext>
            </a:extLst>
          </p:cNvPr>
          <p:cNvSpPr/>
          <p:nvPr/>
        </p:nvSpPr>
        <p:spPr>
          <a:xfrm>
            <a:off x="8270454" y="1869912"/>
            <a:ext cx="2876550" cy="121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schematic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378156" y="1380441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634556" y="3613826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</a:t>
              </a:r>
              <a:r>
                <a:rPr lang="en-US" sz="1200" dirty="0" err="1">
                  <a:latin typeface="Lucida grande" panose="020B0502040204020203"/>
                </a:rPr>
                <a:t>momomer</a:t>
              </a:r>
              <a:r>
                <a:rPr lang="en-US" sz="1200" dirty="0">
                  <a:latin typeface="Lucida grande" panose="020B0502040204020203"/>
                </a:rPr>
                <a:t>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5" grpId="0"/>
      <p:bldP spid="19" grpId="0"/>
      <p:bldP spid="20" grpId="0"/>
      <p:bldP spid="21" grpId="0"/>
      <p:bldP spid="28" grpId="0"/>
      <p:bldP spid="3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191736" cy="683155"/>
            <a:chOff x="2787794" y="3834965"/>
            <a:chExt cx="7084134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043904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23943" y="1714761"/>
            <a:ext cx="6217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0FFC-D270-46ED-8A72-CACA8B7B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0" y="2500731"/>
            <a:ext cx="1953861" cy="520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C9127-B868-7418-F405-FF2C724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73" y="2458687"/>
            <a:ext cx="2260004" cy="5185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5315" y="3206872"/>
            <a:ext cx="2676413" cy="510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72308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519740" y="5723042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72520" y="2074418"/>
            <a:ext cx="826448" cy="4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651570" y="1765461"/>
            <a:ext cx="7875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63138" y="2587368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5536</TotalTime>
  <Words>1980</Words>
  <Application>Microsoft Office PowerPoint</Application>
  <PresentationFormat>Widescreen</PresentationFormat>
  <Paragraphs>464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</vt:lpstr>
      <vt:lpstr>Outline</vt:lpstr>
      <vt:lpstr>Method of Coarse-graining Protein Charge Distribution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218</cp:revision>
  <dcterms:created xsi:type="dcterms:W3CDTF">2022-03-28T18:43:16Z</dcterms:created>
  <dcterms:modified xsi:type="dcterms:W3CDTF">2022-09-08T00:25:51Z</dcterms:modified>
</cp:coreProperties>
</file>